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7"/>
    <p:sldId id="257" r:id="rId38"/>
    <p:sldId id="258" r:id="rId39"/>
    <p:sldId id="259" r:id="rId40"/>
    <p:sldId id="260" r:id="rId41"/>
    <p:sldId id="261" r:id="rId42"/>
    <p:sldId id="262" r:id="rId43"/>
    <p:sldId id="263" r:id="rId44"/>
    <p:sldId id="264" r:id="rId45"/>
    <p:sldId id="265" r:id="rId46"/>
    <p:sldId id="266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rimson Roman" charset="1" panose="02030503060406020304"/>
      <p:regular r:id="rId10"/>
    </p:embeddedFont>
    <p:embeddedFont>
      <p:font typeface="Crimson Roman Bold" charset="1" panose="02000703000000000000"/>
      <p:regular r:id="rId11"/>
    </p:embeddedFont>
    <p:embeddedFont>
      <p:font typeface="Crimson Roman Italics" charset="1" panose="02000503000000000000"/>
      <p:regular r:id="rId12"/>
    </p:embeddedFont>
    <p:embeddedFont>
      <p:font typeface="Crimson Roman Bold Italics" charset="1" panose="02000703000000000000"/>
      <p:regular r:id="rId13"/>
    </p:embeddedFont>
    <p:embeddedFont>
      <p:font typeface="Source Han Sans KR Normal" charset="1" panose="020B0400000000000000"/>
      <p:regular r:id="rId14"/>
    </p:embeddedFont>
    <p:embeddedFont>
      <p:font typeface="Source Han Sans KR Normal Bold" charset="1" panose="020B0500000000000000"/>
      <p:regular r:id="rId15"/>
    </p:embeddedFont>
    <p:embeddedFont>
      <p:font typeface="Nanum Myeongjo" charset="1" panose="02020603020101020101"/>
      <p:regular r:id="rId16"/>
    </p:embeddedFont>
    <p:embeddedFont>
      <p:font typeface="Nanum Myeongjo Bold" charset="1" panose="02020603020101020101"/>
      <p:regular r:id="rId17"/>
    </p:embeddedFont>
    <p:embeddedFont>
      <p:font typeface="Nanum Myeongjo Ultra-Bold" charset="1" panose="02020603020101020101"/>
      <p:regular r:id="rId18"/>
    </p:embeddedFont>
    <p:embeddedFont>
      <p:font typeface="Open Sauce" charset="1" panose="00000500000000000000"/>
      <p:regular r:id="rId19"/>
    </p:embeddedFont>
    <p:embeddedFont>
      <p:font typeface="Open Sauce Bold" charset="1" panose="00000800000000000000"/>
      <p:regular r:id="rId20"/>
    </p:embeddedFont>
    <p:embeddedFont>
      <p:font typeface="Open Sauce Italics" charset="1" panose="00000500000000000000"/>
      <p:regular r:id="rId21"/>
    </p:embeddedFont>
    <p:embeddedFont>
      <p:font typeface="Open Sauce Bold Italics" charset="1" panose="00000800000000000000"/>
      <p:regular r:id="rId22"/>
    </p:embeddedFont>
    <p:embeddedFont>
      <p:font typeface="Open Sauce Light" charset="1" panose="00000400000000000000"/>
      <p:regular r:id="rId23"/>
    </p:embeddedFont>
    <p:embeddedFont>
      <p:font typeface="Open Sauce Light Italics" charset="1" panose="00000400000000000000"/>
      <p:regular r:id="rId24"/>
    </p:embeddedFont>
    <p:embeddedFont>
      <p:font typeface="Open Sauce Medium" charset="1" panose="00000600000000000000"/>
      <p:regular r:id="rId25"/>
    </p:embeddedFont>
    <p:embeddedFont>
      <p:font typeface="Open Sauce Medium Italics" charset="1" panose="00000600000000000000"/>
      <p:regular r:id="rId26"/>
    </p:embeddedFont>
    <p:embeddedFont>
      <p:font typeface="Open Sauce Semi-Bold" charset="1" panose="00000700000000000000"/>
      <p:regular r:id="rId27"/>
    </p:embeddedFont>
    <p:embeddedFont>
      <p:font typeface="Open Sauce Semi-Bold Italics" charset="1" panose="00000700000000000000"/>
      <p:regular r:id="rId28"/>
    </p:embeddedFont>
    <p:embeddedFont>
      <p:font typeface="Open Sauce Heavy" charset="1" panose="00000A00000000000000"/>
      <p:regular r:id="rId29"/>
    </p:embeddedFont>
    <p:embeddedFont>
      <p:font typeface="Open Sauce Heavy Italics" charset="1" panose="00000A00000000000000"/>
      <p:regular r:id="rId30"/>
    </p:embeddedFont>
    <p:embeddedFont>
      <p:font typeface="Source Han Sans KR" charset="1" panose="020B0400000000000000"/>
      <p:regular r:id="rId31"/>
    </p:embeddedFont>
    <p:embeddedFont>
      <p:font typeface="Source Han Sans KR Bold" charset="1" panose="020B0800000000000000"/>
      <p:regular r:id="rId32"/>
    </p:embeddedFont>
    <p:embeddedFont>
      <p:font typeface="Source Han Sans KR Extra-Light" charset="1" panose="020B0200000000000000"/>
      <p:regular r:id="rId33"/>
    </p:embeddedFont>
    <p:embeddedFont>
      <p:font typeface="Source Han Sans KR Light" charset="1" panose="020B0300000000000000"/>
      <p:regular r:id="rId34"/>
    </p:embeddedFont>
    <p:embeddedFont>
      <p:font typeface="Source Han Sans KR Medium" charset="1" panose="020B0600000000000000"/>
      <p:regular r:id="rId35"/>
    </p:embeddedFont>
    <p:embeddedFont>
      <p:font typeface="Source Han Sans KR Heavy" charset="1" panose="020B0A00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slides/slide1.xml" Type="http://schemas.openxmlformats.org/officeDocument/2006/relationships/slide"/><Relationship Id="rId38" Target="slides/slide2.xml" Type="http://schemas.openxmlformats.org/officeDocument/2006/relationships/slide"/><Relationship Id="rId39" Target="slides/slide3.xml" Type="http://schemas.openxmlformats.org/officeDocument/2006/relationships/slide"/><Relationship Id="rId4" Target="theme/theme1.xml" Type="http://schemas.openxmlformats.org/officeDocument/2006/relationships/theme"/><Relationship Id="rId40" Target="slides/slide4.xml" Type="http://schemas.openxmlformats.org/officeDocument/2006/relationships/slide"/><Relationship Id="rId41" Target="slides/slide5.xml" Type="http://schemas.openxmlformats.org/officeDocument/2006/relationships/slide"/><Relationship Id="rId42" Target="slides/slide6.xml" Type="http://schemas.openxmlformats.org/officeDocument/2006/relationships/slide"/><Relationship Id="rId43" Target="slides/slide7.xml" Type="http://schemas.openxmlformats.org/officeDocument/2006/relationships/slide"/><Relationship Id="rId44" Target="slides/slide8.xml" Type="http://schemas.openxmlformats.org/officeDocument/2006/relationships/slide"/><Relationship Id="rId45" Target="slides/slide9.xml" Type="http://schemas.openxmlformats.org/officeDocument/2006/relationships/slide"/><Relationship Id="rId46" Target="slides/slide10.xml" Type="http://schemas.openxmlformats.org/officeDocument/2006/relationships/slide"/><Relationship Id="rId47" Target="slides/slide1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60" t="-9913" r="-3487" b="-1754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12633" y="-107513"/>
            <a:ext cx="18513265" cy="10536043"/>
            <a:chOff x="0" y="0"/>
            <a:chExt cx="4875922" cy="27749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75922" cy="2774925"/>
            </a:xfrm>
            <a:custGeom>
              <a:avLst/>
              <a:gdLst/>
              <a:ahLst/>
              <a:cxnLst/>
              <a:rect r="r" b="b" t="t" l="l"/>
              <a:pathLst>
                <a:path h="2774925" w="4875922">
                  <a:moveTo>
                    <a:pt x="0" y="0"/>
                  </a:moveTo>
                  <a:lnTo>
                    <a:pt x="4875922" y="0"/>
                  </a:lnTo>
                  <a:lnTo>
                    <a:pt x="4875922" y="2774925"/>
                  </a:lnTo>
                  <a:lnTo>
                    <a:pt x="0" y="2774925"/>
                  </a:lnTo>
                  <a:close/>
                </a:path>
              </a:pathLst>
            </a:custGeom>
            <a:solidFill>
              <a:srgbClr val="AB9E9C">
                <a:alpha val="2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75922" cy="2822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1028700" y="9472934"/>
            <a:ext cx="16365656" cy="0"/>
          </a:xfrm>
          <a:prstGeom prst="line">
            <a:avLst/>
          </a:prstGeom>
          <a:ln cap="flat" w="19050">
            <a:solidFill>
              <a:srgbClr val="66565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5144166" y="4038371"/>
            <a:ext cx="12250190" cy="1574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499"/>
              </a:lnSpc>
            </a:pPr>
            <a:r>
              <a:rPr lang="en-US" sz="9999" spc="-399">
                <a:solidFill>
                  <a:srgbClr val="704F48"/>
                </a:solidFill>
                <a:latin typeface="Nanum Myeongjo Bold"/>
              </a:rPr>
              <a:t>The Last Escape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44166" y="8873490"/>
            <a:ext cx="12250190" cy="38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400" spc="-48">
                <a:solidFill>
                  <a:srgbClr val="704F48"/>
                </a:solidFill>
                <a:ea typeface="Source Han Sans KR Medium"/>
              </a:rPr>
              <a:t>팀 프로젝트 계획서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81622" y="5827628"/>
            <a:ext cx="15886681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119697" y="5679991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119942" y="5679991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388723" y="5679991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661523" y="5679991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sp>
        <p:nvSpPr>
          <p:cNvPr name="AutoShape 11" id="11"/>
          <p:cNvSpPr/>
          <p:nvPr/>
        </p:nvSpPr>
        <p:spPr>
          <a:xfrm rot="5400000">
            <a:off x="446382" y="6677156"/>
            <a:ext cx="1670480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5400000">
            <a:off x="4446627" y="6677156"/>
            <a:ext cx="1670480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5400000">
            <a:off x="8715408" y="6677156"/>
            <a:ext cx="1670480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5400000">
            <a:off x="12988208" y="6677156"/>
            <a:ext cx="1670480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1443547" y="6974233"/>
            <a:ext cx="3363778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ea typeface="Nanum Myeongjo Bold"/>
              </a:rPr>
              <a:t>플레이 영상 감상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43547" y="7844565"/>
            <a:ext cx="3559806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-96">
                <a:solidFill>
                  <a:srgbClr val="665653"/>
                </a:solidFill>
                <a:ea typeface="Source Han Sans KR Normal"/>
              </a:rPr>
              <a:t>미리 제작한 플레이 영상 감상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443792" y="6974233"/>
            <a:ext cx="3182930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ea typeface="Nanum Myeongjo Bold"/>
              </a:rPr>
              <a:t>부가적인 설명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443792" y="7844565"/>
            <a:ext cx="3597815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-96">
                <a:solidFill>
                  <a:srgbClr val="665653"/>
                </a:solidFill>
                <a:ea typeface="Source Han Sans KR Normal"/>
              </a:rPr>
              <a:t>영상이 끝난 후 짧은 부가적인 설명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12573" y="6974233"/>
            <a:ext cx="3182930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Nanum Myeongjo Bold"/>
              </a:rPr>
              <a:t>QnA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712573" y="7844565"/>
            <a:ext cx="318293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-96">
                <a:solidFill>
                  <a:srgbClr val="665653"/>
                </a:solidFill>
                <a:latin typeface="Source Han Sans KR Normal"/>
                <a:ea typeface="Source Han Sans KR Normal"/>
              </a:rPr>
              <a:t>QnA 시간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985373" y="6974233"/>
            <a:ext cx="3182930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ea typeface="Nanum Myeongjo Bold"/>
              </a:rPr>
              <a:t>마무리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985373" y="7844565"/>
            <a:ext cx="318293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-96">
                <a:solidFill>
                  <a:srgbClr val="665653"/>
                </a:solidFill>
                <a:ea typeface="Source Han Sans KR Normal"/>
              </a:rPr>
              <a:t>마무리 인사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-180975" y="9927592"/>
            <a:ext cx="18649950" cy="718816"/>
            <a:chOff x="0" y="0"/>
            <a:chExt cx="4911921" cy="18931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911921" cy="189318"/>
            </a:xfrm>
            <a:custGeom>
              <a:avLst/>
              <a:gdLst/>
              <a:ahLst/>
              <a:cxnLst/>
              <a:rect r="r" b="b" t="t" l="l"/>
              <a:pathLst>
                <a:path h="189318" w="4911921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715291" y="654691"/>
            <a:ext cx="1220753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 spc="-179">
                <a:solidFill>
                  <a:srgbClr val="704F48"/>
                </a:solidFill>
                <a:latin typeface="Nanum Myeongjo Bold"/>
                <a:ea typeface="Nanum Myeongjo Bold"/>
              </a:rPr>
              <a:t>시연 or QnA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3309" t="12974" r="225" b="56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724816" y="5572902"/>
            <a:ext cx="7921739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320"/>
              </a:lnSpc>
              <a:spcBef>
                <a:spcPct val="0"/>
              </a:spcBef>
            </a:pPr>
            <a:r>
              <a:rPr lang="en-US" sz="3600">
                <a:solidFill>
                  <a:srgbClr val="704F48"/>
                </a:solidFill>
                <a:ea typeface="Source Han Sans KR Medium"/>
              </a:rPr>
              <a:t>감사합니다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24816" y="4253690"/>
            <a:ext cx="7921739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50"/>
              </a:lnSpc>
            </a:pPr>
            <a:r>
              <a:rPr lang="en-US" sz="9000">
                <a:solidFill>
                  <a:srgbClr val="704F48"/>
                </a:solidFill>
                <a:latin typeface="Crimson Roman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81622" y="5827628"/>
            <a:ext cx="15886681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119697" y="5679991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119942" y="5679991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388723" y="5679991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661523" y="5679991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sp>
        <p:nvSpPr>
          <p:cNvPr name="AutoShape 11" id="11"/>
          <p:cNvSpPr/>
          <p:nvPr/>
        </p:nvSpPr>
        <p:spPr>
          <a:xfrm rot="5400000">
            <a:off x="446382" y="6677156"/>
            <a:ext cx="1670480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5400000">
            <a:off x="4446627" y="6677156"/>
            <a:ext cx="1670480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5400000">
            <a:off x="8715408" y="6677156"/>
            <a:ext cx="1670480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5400000">
            <a:off x="12988208" y="6677156"/>
            <a:ext cx="1670480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1443547" y="6974233"/>
            <a:ext cx="3182930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ea typeface="Nanum Myeongjo Bold"/>
              </a:rPr>
              <a:t>게임 설명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43547" y="7844565"/>
            <a:ext cx="3182930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-96">
                <a:solidFill>
                  <a:srgbClr val="665653"/>
                </a:solidFill>
                <a:ea typeface="Source Han Sans KR Normal"/>
              </a:rPr>
              <a:t>프로젝트의 게임의 간략한 설명을 다루는 목차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443792" y="6974233"/>
            <a:ext cx="3182930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ea typeface="Nanum Myeongjo Bold"/>
              </a:rPr>
              <a:t>역할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443792" y="7844565"/>
            <a:ext cx="340633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-96">
                <a:solidFill>
                  <a:srgbClr val="665653"/>
                </a:solidFill>
                <a:ea typeface="Source Han Sans KR Normal"/>
              </a:rPr>
              <a:t>팀원들의 담당 역할  설명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12573" y="6974233"/>
            <a:ext cx="3182930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ea typeface="Nanum Myeongjo Bold"/>
              </a:rPr>
              <a:t>시스템 설계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712573" y="7844565"/>
            <a:ext cx="3736110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-96">
                <a:solidFill>
                  <a:srgbClr val="665653"/>
                </a:solidFill>
                <a:ea typeface="Source Han Sans KR Normal"/>
              </a:rPr>
              <a:t>프로젝트에서 구현하고자 하는 시스템 설계 소개 및 설명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985373" y="6974233"/>
            <a:ext cx="3182930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Nanum Myeongjo"/>
                <a:ea typeface="Nanum Myeongjo"/>
              </a:rPr>
              <a:t>시연 or QnA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985373" y="7844565"/>
            <a:ext cx="3906319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-96">
                <a:solidFill>
                  <a:srgbClr val="665653"/>
                </a:solidFill>
                <a:latin typeface="Source Han Sans KR Normal"/>
                <a:ea typeface="Source Han Sans KR Normal"/>
              </a:rPr>
              <a:t>개발한 게임 플레이 영상 감상 및 QnA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-180975" y="9927592"/>
            <a:ext cx="18649950" cy="718816"/>
            <a:chOff x="0" y="0"/>
            <a:chExt cx="4911921" cy="18931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911921" cy="189318"/>
            </a:xfrm>
            <a:custGeom>
              <a:avLst/>
              <a:gdLst/>
              <a:ahLst/>
              <a:cxnLst/>
              <a:rect r="r" b="b" t="t" l="l"/>
              <a:pathLst>
                <a:path h="189318" w="4911921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667666" y="533400"/>
            <a:ext cx="7921739" cy="125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Crimson Roman Bold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0975" y="9927592"/>
            <a:ext cx="18649950" cy="718816"/>
            <a:chOff x="0" y="0"/>
            <a:chExt cx="4911921" cy="1893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1921" cy="189318"/>
            </a:xfrm>
            <a:custGeom>
              <a:avLst/>
              <a:gdLst/>
              <a:ahLst/>
              <a:cxnLst/>
              <a:rect r="r" b="b" t="t" l="l"/>
              <a:pathLst>
                <a:path h="189318" w="4911921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715291" y="7213364"/>
            <a:ext cx="4288062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15291" y="6365639"/>
            <a:ext cx="5102103" cy="577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</a:pPr>
            <a:r>
              <a:rPr lang="en-US" sz="3600">
                <a:solidFill>
                  <a:srgbClr val="665653"/>
                </a:solidFill>
                <a:latin typeface="Crimson Roman Bold"/>
              </a:rPr>
              <a:t>The Last Escape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5291" y="654691"/>
            <a:ext cx="1220753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 spc="-179">
                <a:solidFill>
                  <a:srgbClr val="704F48"/>
                </a:solidFill>
                <a:ea typeface="Nanum Myeongjo Bold"/>
              </a:rPr>
              <a:t>게임 설명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5291" y="7527566"/>
            <a:ext cx="7373828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 spc="14">
                <a:solidFill>
                  <a:srgbClr val="665653"/>
                </a:solidFill>
                <a:ea typeface="Source Han Sans KR Normal Bold"/>
              </a:rPr>
              <a:t>프로젝트의 게임의 간략한 설명을 다루는 목차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0975" y="9927592"/>
            <a:ext cx="18649950" cy="718816"/>
            <a:chOff x="0" y="0"/>
            <a:chExt cx="4911921" cy="1893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1921" cy="189318"/>
            </a:xfrm>
            <a:custGeom>
              <a:avLst/>
              <a:gdLst/>
              <a:ahLst/>
              <a:cxnLst/>
              <a:rect r="r" b="b" t="t" l="l"/>
              <a:pathLst>
                <a:path h="189318" w="4911921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781884" y="2554855"/>
            <a:ext cx="1272423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665653"/>
                </a:solidFill>
                <a:ea typeface="Source Han Sans KR Bold"/>
              </a:rPr>
              <a:t>전반적인 게임 스토리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81884" y="3592225"/>
            <a:ext cx="12724232" cy="1396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0"/>
              </a:lnSpc>
            </a:pPr>
            <a:r>
              <a:rPr lang="en-US" sz="1800" spc="-44">
                <a:solidFill>
                  <a:srgbClr val="665653"/>
                </a:solidFill>
                <a:latin typeface="Source Han Sans KR Normal Bold"/>
                <a:ea typeface="Source Han Sans KR Normal Bold"/>
              </a:rPr>
              <a:t>어느 날 평소와 다름없는 하루 서울게임아카데미 학생들은 문제의 오늘도 수업을 듣기 위해 강의실에 모이게 된다.</a:t>
            </a:r>
          </a:p>
          <a:p>
            <a:pPr>
              <a:lnSpc>
                <a:spcPts val="2790"/>
              </a:lnSpc>
            </a:pPr>
            <a:r>
              <a:rPr lang="en-US" sz="1800" spc="-44">
                <a:solidFill>
                  <a:srgbClr val="665653"/>
                </a:solidFill>
                <a:latin typeface="Source Han Sans KR Normal Bold"/>
                <a:ea typeface="Source Han Sans KR Normal Bold"/>
              </a:rPr>
              <a:t>한참 수업이 진행 중인 그때 어디선가 “쿵” 하는 소리와 함께 모두가 놀라 학생들은 강의실 밖의 상황을 보러 나가게 되는데 그때 어디부터 시작한 지 모르는 좀비 때를 만나게 되며, 학생들은 좀비가 1층에서부터 올라왔을 것이라며 생각을 해 옥상을 탈출구로 목표 설정을 한 후 좀비를 죽이며 옥상으로 향하게 되는데...</a:t>
            </a:r>
          </a:p>
        </p:txBody>
      </p:sp>
      <p:sp>
        <p:nvSpPr>
          <p:cNvPr name="AutoShape 7" id="7"/>
          <p:cNvSpPr/>
          <p:nvPr/>
        </p:nvSpPr>
        <p:spPr>
          <a:xfrm>
            <a:off x="2781884" y="2201924"/>
            <a:ext cx="12724232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2781884" y="6808562"/>
            <a:ext cx="1272423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665653"/>
                </a:solidFill>
                <a:ea typeface="Source Han Sans KR Bold"/>
              </a:rPr>
              <a:t>부가적인 설정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81884" y="7845932"/>
            <a:ext cx="12724232" cy="691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0"/>
              </a:lnSpc>
            </a:pPr>
            <a:r>
              <a:rPr lang="en-US" sz="1800" spc="-44">
                <a:solidFill>
                  <a:srgbClr val="665653"/>
                </a:solidFill>
                <a:latin typeface="Source Han Sans KR Normal Bold"/>
                <a:ea typeface="Source Han Sans KR Normal Bold"/>
              </a:rPr>
              <a:t>주인공이 강의실 밖을 보고 강의실로 돌아왔을 땐 강사님을 포함한 어떠한 학생도 강의실에 남아있지 않았고, 주인공은 강사님과 학생들을 찾아 탈출하기 위해 학원 건물에 숨겨져 있는 총기를 수집해 옥상을 탈출하려 한다.</a:t>
            </a:r>
          </a:p>
        </p:txBody>
      </p:sp>
      <p:sp>
        <p:nvSpPr>
          <p:cNvPr name="AutoShape 10" id="10"/>
          <p:cNvSpPr/>
          <p:nvPr/>
        </p:nvSpPr>
        <p:spPr>
          <a:xfrm>
            <a:off x="2781884" y="6455632"/>
            <a:ext cx="12724232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715291" y="654691"/>
            <a:ext cx="1220753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 spc="-179">
                <a:solidFill>
                  <a:srgbClr val="704F48"/>
                </a:solidFill>
                <a:ea typeface="Nanum Myeongjo Bold"/>
              </a:rPr>
              <a:t>게임 설명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0975" y="9927592"/>
            <a:ext cx="18649950" cy="718816"/>
            <a:chOff x="0" y="0"/>
            <a:chExt cx="4911921" cy="1893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1921" cy="189318"/>
            </a:xfrm>
            <a:custGeom>
              <a:avLst/>
              <a:gdLst/>
              <a:ahLst/>
              <a:cxnLst/>
              <a:rect r="r" b="b" t="t" l="l"/>
              <a:pathLst>
                <a:path h="189318" w="4911921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715291" y="7213364"/>
            <a:ext cx="4288062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15291" y="6365639"/>
            <a:ext cx="5102103" cy="577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</a:pPr>
            <a:r>
              <a:rPr lang="en-US" sz="3600">
                <a:solidFill>
                  <a:srgbClr val="665653"/>
                </a:solidFill>
                <a:latin typeface="Crimson Roman Bold"/>
              </a:rPr>
              <a:t>The Last Escape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5291" y="654691"/>
            <a:ext cx="1220753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 spc="-179">
                <a:solidFill>
                  <a:srgbClr val="704F48"/>
                </a:solidFill>
                <a:ea typeface="Nanum Myeongjo Bold"/>
              </a:rPr>
              <a:t>역할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5291" y="7527566"/>
            <a:ext cx="5363233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 spc="14">
                <a:solidFill>
                  <a:srgbClr val="665653"/>
                </a:solidFill>
                <a:ea typeface="Source Han Sans KR Normal Bold"/>
              </a:rPr>
              <a:t>팀원들의 담당 역할</a:t>
            </a:r>
            <a:r>
              <a:rPr lang="en-US" sz="2999" spc="14">
                <a:solidFill>
                  <a:srgbClr val="665653"/>
                </a:solidFill>
                <a:latin typeface="Source Han Sans KR Normal Bold"/>
                <a:ea typeface="Source Han Sans KR Normal Bold"/>
              </a:rPr>
              <a:t> 설명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54751" y="1412862"/>
            <a:ext cx="1886045" cy="1886037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5096823" y="5398675"/>
            <a:ext cx="1886045" cy="1886037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8425787" y="5398675"/>
            <a:ext cx="1886045" cy="1886037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5096823" y="1412862"/>
            <a:ext cx="1886045" cy="1886037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8425787" y="1412862"/>
            <a:ext cx="1886045" cy="1886037"/>
            <a:chOff x="0" y="0"/>
            <a:chExt cx="6350000" cy="63499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-180975" y="9927592"/>
            <a:ext cx="18649950" cy="718816"/>
            <a:chOff x="0" y="0"/>
            <a:chExt cx="4911921" cy="1893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911921" cy="189318"/>
            </a:xfrm>
            <a:custGeom>
              <a:avLst/>
              <a:gdLst/>
              <a:ahLst/>
              <a:cxnLst/>
              <a:rect r="r" b="b" t="t" l="l"/>
              <a:pathLst>
                <a:path h="189318" w="4911921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4824982" y="3650191"/>
            <a:ext cx="2429727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599" spc="129">
                <a:solidFill>
                  <a:srgbClr val="665653"/>
                </a:solidFill>
                <a:ea typeface="Source Han Sans KR Bold"/>
              </a:rPr>
              <a:t>김유준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375363" y="4505325"/>
            <a:ext cx="3328964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0" indent="-226695" lvl="1">
              <a:lnSpc>
                <a:spcPts val="2520"/>
              </a:lnSpc>
              <a:buAutoNum type="arabicPeriod" startAt="1"/>
            </a:pPr>
            <a:r>
              <a:rPr lang="en-US" sz="2100">
                <a:solidFill>
                  <a:srgbClr val="665653"/>
                </a:solidFill>
                <a:latin typeface="Open Sauce"/>
                <a:ea typeface="Open Sauce"/>
              </a:rPr>
              <a:t>레벨 및 UI 구현</a:t>
            </a:r>
          </a:p>
          <a:p>
            <a:pPr algn="just" marL="453390" indent="-226695" lvl="1">
              <a:lnSpc>
                <a:spcPts val="2520"/>
              </a:lnSpc>
              <a:buAutoNum type="arabicPeriod" startAt="1"/>
            </a:pPr>
            <a:r>
              <a:rPr lang="en-US" sz="2100">
                <a:solidFill>
                  <a:srgbClr val="665653"/>
                </a:solidFill>
                <a:ea typeface="Open Sauce"/>
              </a:rPr>
              <a:t>전반적인 게임 설정 설계</a:t>
            </a:r>
          </a:p>
        </p:txBody>
      </p:sp>
      <p:sp>
        <p:nvSpPr>
          <p:cNvPr name="AutoShape 17" id="17"/>
          <p:cNvSpPr/>
          <p:nvPr/>
        </p:nvSpPr>
        <p:spPr>
          <a:xfrm>
            <a:off x="5209690" y="4276725"/>
            <a:ext cx="1660310" cy="0"/>
          </a:xfrm>
          <a:prstGeom prst="line">
            <a:avLst/>
          </a:prstGeom>
          <a:ln cap="flat" w="19050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8153946" y="3650191"/>
            <a:ext cx="2429727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599" spc="129">
                <a:solidFill>
                  <a:srgbClr val="665653"/>
                </a:solidFill>
                <a:ea typeface="Source Han Sans KR Bold"/>
              </a:rPr>
              <a:t>오명한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903951" y="4505325"/>
            <a:ext cx="2929716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520"/>
              </a:lnSpc>
              <a:buAutoNum type="arabicPeriod" startAt="1"/>
            </a:pPr>
            <a:r>
              <a:rPr lang="en-US" sz="2100">
                <a:solidFill>
                  <a:srgbClr val="665653"/>
                </a:solidFill>
                <a:ea typeface="Open Sauce"/>
              </a:rPr>
              <a:t>플레이어 캐릭터 구현</a:t>
            </a:r>
          </a:p>
        </p:txBody>
      </p:sp>
      <p:sp>
        <p:nvSpPr>
          <p:cNvPr name="AutoShape 20" id="20"/>
          <p:cNvSpPr/>
          <p:nvPr/>
        </p:nvSpPr>
        <p:spPr>
          <a:xfrm>
            <a:off x="8538654" y="4276725"/>
            <a:ext cx="1660310" cy="0"/>
          </a:xfrm>
          <a:prstGeom prst="line">
            <a:avLst/>
          </a:prstGeom>
          <a:ln cap="flat" w="19050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11482909" y="3650191"/>
            <a:ext cx="2429727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599" spc="129">
                <a:solidFill>
                  <a:srgbClr val="665653"/>
                </a:solidFill>
                <a:ea typeface="Source Han Sans KR Bold"/>
              </a:rPr>
              <a:t>이원석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482909" y="4505325"/>
            <a:ext cx="2429727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520"/>
              </a:lnSpc>
              <a:buAutoNum type="arabicPeriod" startAt="1"/>
            </a:pPr>
            <a:r>
              <a:rPr lang="en-US" sz="2100">
                <a:solidFill>
                  <a:srgbClr val="665653"/>
                </a:solidFill>
                <a:latin typeface="Open Sauce"/>
                <a:ea typeface="Open Sauce"/>
              </a:rPr>
              <a:t>좀비 NPC 구현</a:t>
            </a:r>
          </a:p>
        </p:txBody>
      </p:sp>
      <p:sp>
        <p:nvSpPr>
          <p:cNvPr name="AutoShape 23" id="23"/>
          <p:cNvSpPr/>
          <p:nvPr/>
        </p:nvSpPr>
        <p:spPr>
          <a:xfrm>
            <a:off x="11867618" y="4276725"/>
            <a:ext cx="1660310" cy="0"/>
          </a:xfrm>
          <a:prstGeom prst="line">
            <a:avLst/>
          </a:prstGeom>
          <a:ln cap="flat" w="19050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4" id="24"/>
          <p:cNvSpPr txBox="true"/>
          <p:nvPr/>
        </p:nvSpPr>
        <p:spPr>
          <a:xfrm rot="0">
            <a:off x="4824982" y="7636004"/>
            <a:ext cx="2429727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599" spc="129">
                <a:solidFill>
                  <a:srgbClr val="665653"/>
                </a:solidFill>
                <a:ea typeface="Source Han Sans KR Bold"/>
              </a:rPr>
              <a:t>최성빈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828868" y="8491138"/>
            <a:ext cx="2429727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520"/>
              </a:lnSpc>
              <a:buAutoNum type="arabicPeriod" startAt="1"/>
            </a:pPr>
            <a:r>
              <a:rPr lang="en-US" sz="2100">
                <a:solidFill>
                  <a:srgbClr val="665653"/>
                </a:solidFill>
                <a:ea typeface="Open Sauce"/>
              </a:rPr>
              <a:t>총기 및 총알 구현</a:t>
            </a:r>
          </a:p>
          <a:p>
            <a:pPr marL="453390" indent="-226695" lvl="1">
              <a:lnSpc>
                <a:spcPts val="2520"/>
              </a:lnSpc>
              <a:buAutoNum type="arabicPeriod" startAt="1"/>
            </a:pPr>
            <a:r>
              <a:rPr lang="en-US" sz="2100">
                <a:solidFill>
                  <a:srgbClr val="665653"/>
                </a:solidFill>
                <a:ea typeface="Open Sauce"/>
              </a:rPr>
              <a:t>총 쏘는 모션 구현</a:t>
            </a:r>
          </a:p>
        </p:txBody>
      </p:sp>
      <p:sp>
        <p:nvSpPr>
          <p:cNvPr name="AutoShape 26" id="26"/>
          <p:cNvSpPr/>
          <p:nvPr/>
        </p:nvSpPr>
        <p:spPr>
          <a:xfrm>
            <a:off x="5209690" y="8262538"/>
            <a:ext cx="1660310" cy="0"/>
          </a:xfrm>
          <a:prstGeom prst="line">
            <a:avLst/>
          </a:prstGeom>
          <a:ln cap="flat" w="19050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7" id="27"/>
          <p:cNvSpPr txBox="true"/>
          <p:nvPr/>
        </p:nvSpPr>
        <p:spPr>
          <a:xfrm rot="0">
            <a:off x="8153946" y="7636004"/>
            <a:ext cx="2429727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599" spc="129">
                <a:solidFill>
                  <a:srgbClr val="665653"/>
                </a:solidFill>
                <a:ea typeface="Source Han Sans KR Bold"/>
              </a:rPr>
              <a:t>신지호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482220" y="8491138"/>
            <a:ext cx="1773177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520"/>
              </a:lnSpc>
              <a:buAutoNum type="arabicPeriod" startAt="1"/>
            </a:pPr>
            <a:r>
              <a:rPr lang="en-US" sz="2100">
                <a:solidFill>
                  <a:srgbClr val="665653"/>
                </a:solidFill>
                <a:ea typeface="Open Sauce"/>
              </a:rPr>
              <a:t>레벨 보조</a:t>
            </a:r>
          </a:p>
        </p:txBody>
      </p:sp>
      <p:sp>
        <p:nvSpPr>
          <p:cNvPr name="AutoShape 29" id="29"/>
          <p:cNvSpPr/>
          <p:nvPr/>
        </p:nvSpPr>
        <p:spPr>
          <a:xfrm>
            <a:off x="8538654" y="8262538"/>
            <a:ext cx="1660310" cy="0"/>
          </a:xfrm>
          <a:prstGeom prst="line">
            <a:avLst/>
          </a:prstGeom>
          <a:ln cap="flat" w="19050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715291" y="654691"/>
            <a:ext cx="1220753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 spc="-179">
                <a:solidFill>
                  <a:srgbClr val="704F48"/>
                </a:solidFill>
                <a:ea typeface="Nanum Myeongjo Bold"/>
              </a:rPr>
              <a:t>역할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1754751" y="5398675"/>
            <a:ext cx="1886045" cy="1886037"/>
            <a:chOff x="0" y="0"/>
            <a:chExt cx="6350000" cy="6349975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3" id="33"/>
          <p:cNvSpPr txBox="true"/>
          <p:nvPr/>
        </p:nvSpPr>
        <p:spPr>
          <a:xfrm rot="0">
            <a:off x="11482909" y="7636004"/>
            <a:ext cx="2429727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599" spc="129">
                <a:solidFill>
                  <a:srgbClr val="665653"/>
                </a:solidFill>
                <a:ea typeface="Source Han Sans KR Bold"/>
              </a:rPr>
              <a:t>임지영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1482909" y="8491138"/>
            <a:ext cx="2429727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520"/>
              </a:lnSpc>
              <a:buAutoNum type="arabicPeriod" startAt="1"/>
            </a:pPr>
            <a:r>
              <a:rPr lang="en-US" sz="2100">
                <a:solidFill>
                  <a:srgbClr val="665653"/>
                </a:solidFill>
                <a:latin typeface="Open Sauce"/>
                <a:ea typeface="Open Sauce"/>
              </a:rPr>
              <a:t>레벨 및 UI 구현</a:t>
            </a:r>
          </a:p>
        </p:txBody>
      </p:sp>
      <p:sp>
        <p:nvSpPr>
          <p:cNvPr name="AutoShape 35" id="35"/>
          <p:cNvSpPr/>
          <p:nvPr/>
        </p:nvSpPr>
        <p:spPr>
          <a:xfrm>
            <a:off x="11867618" y="8262538"/>
            <a:ext cx="1660310" cy="0"/>
          </a:xfrm>
          <a:prstGeom prst="line">
            <a:avLst/>
          </a:prstGeom>
          <a:ln cap="flat" w="19050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0975" y="9927592"/>
            <a:ext cx="18649950" cy="718816"/>
            <a:chOff x="0" y="0"/>
            <a:chExt cx="4911921" cy="1893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1921" cy="189318"/>
            </a:xfrm>
            <a:custGeom>
              <a:avLst/>
              <a:gdLst/>
              <a:ahLst/>
              <a:cxnLst/>
              <a:rect r="r" b="b" t="t" l="l"/>
              <a:pathLst>
                <a:path h="189318" w="4911921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715291" y="7213364"/>
            <a:ext cx="4288062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15291" y="6365639"/>
            <a:ext cx="5102103" cy="577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</a:pPr>
            <a:r>
              <a:rPr lang="en-US" sz="3600">
                <a:solidFill>
                  <a:srgbClr val="665653"/>
                </a:solidFill>
                <a:latin typeface="Crimson Roman Bold"/>
              </a:rPr>
              <a:t>The Last Escape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5291" y="654691"/>
            <a:ext cx="1220753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 spc="-179">
                <a:solidFill>
                  <a:srgbClr val="704F48"/>
                </a:solidFill>
                <a:ea typeface="Nanum Myeongjo Bold"/>
              </a:rPr>
              <a:t>시스템 설계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5291" y="7527566"/>
            <a:ext cx="8976045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 spc="14">
                <a:solidFill>
                  <a:srgbClr val="665653"/>
                </a:solidFill>
                <a:ea typeface="Source Han Sans KR Normal Bold"/>
              </a:rPr>
              <a:t>프로젝트에서 구현하고자 하는 시스템 설계 소개 및 설명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45035" y="4244766"/>
            <a:ext cx="7520583" cy="4480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레벨 ] 총으로 부술 수 있는 벽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레벨 ] 특정 위치에서 작동하는 텔레포트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캐릭터 ] 걷기, 달리기, 앉기, 총 / 총알 잡기 4가지 모션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캐릭터 ] 달리기 스테미나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캐릭터 ] 체력에 따른 걷기 속도 저하 및 달리기 불가능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캐릭터 ] 체력에 따른 죽는 모션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745690" y="4244766"/>
            <a:ext cx="7312587" cy="4480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NPC ] 일반, 헤비, 라이트 3가지 좀비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NPC ] 일반 : 플레이어가 눈에 보이면 달려든다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NPC ] 헤비 : 총을 쏘는 소리를 듣고 달려든다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NPC ] 라이트 : 걷기, 달리기 소리를 듣고 달려든다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NPC ] 체력에 따른 3가지 좀비 죽는 모션</a:t>
            </a:r>
          </a:p>
          <a:p>
            <a:pPr marL="518160" indent="-259080" lvl="1">
              <a:lnSpc>
                <a:spcPts val="6000"/>
              </a:lnSpc>
              <a:buFont typeface="Arial"/>
              <a:buChar char="•"/>
            </a:pPr>
            <a:r>
              <a:rPr lang="en-US" sz="2400">
                <a:solidFill>
                  <a:srgbClr val="665653"/>
                </a:solidFill>
                <a:latin typeface="Source Han Sans KR Normal"/>
                <a:ea typeface="Source Han Sans KR Normal"/>
              </a:rPr>
              <a:t>[ UI ] 메인, 설정, 인게임 UI, 클리어, 죽음 화면 구현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5291" y="654691"/>
            <a:ext cx="7921739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 spc="-179">
                <a:solidFill>
                  <a:srgbClr val="704F48"/>
                </a:solidFill>
                <a:ea typeface="Nanum Myeongjo Bold"/>
              </a:rPr>
              <a:t>시스템 설계</a:t>
            </a:r>
          </a:p>
        </p:txBody>
      </p:sp>
      <p:sp>
        <p:nvSpPr>
          <p:cNvPr name="AutoShape 5" id="5"/>
          <p:cNvSpPr/>
          <p:nvPr/>
        </p:nvSpPr>
        <p:spPr>
          <a:xfrm>
            <a:off x="2830748" y="4549566"/>
            <a:ext cx="0" cy="417576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512327" y="4549566"/>
            <a:ext cx="0" cy="417576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-180975" y="9927592"/>
            <a:ext cx="18649950" cy="718816"/>
            <a:chOff x="0" y="0"/>
            <a:chExt cx="4911921" cy="18931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911921" cy="189318"/>
            </a:xfrm>
            <a:custGeom>
              <a:avLst/>
              <a:gdLst/>
              <a:ahLst/>
              <a:cxnLst/>
              <a:rect r="r" b="b" t="t" l="l"/>
              <a:pathLst>
                <a:path h="189318" w="4911921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0975" y="9927592"/>
            <a:ext cx="18649950" cy="718816"/>
            <a:chOff x="0" y="0"/>
            <a:chExt cx="4911921" cy="1893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1921" cy="189318"/>
            </a:xfrm>
            <a:custGeom>
              <a:avLst/>
              <a:gdLst/>
              <a:ahLst/>
              <a:cxnLst/>
              <a:rect r="r" b="b" t="t" l="l"/>
              <a:pathLst>
                <a:path h="189318" w="4911921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715291" y="7213364"/>
            <a:ext cx="4288062" cy="0"/>
          </a:xfrm>
          <a:prstGeom prst="line">
            <a:avLst/>
          </a:prstGeom>
          <a:ln cap="flat" w="28575">
            <a:solidFill>
              <a:srgbClr val="AB96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15291" y="6365639"/>
            <a:ext cx="5102103" cy="577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</a:pPr>
            <a:r>
              <a:rPr lang="en-US" sz="3600">
                <a:solidFill>
                  <a:srgbClr val="665653"/>
                </a:solidFill>
                <a:latin typeface="Crimson Roman Bold"/>
              </a:rPr>
              <a:t>The Last Escape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5291" y="654691"/>
            <a:ext cx="12207535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 spc="-179">
                <a:solidFill>
                  <a:srgbClr val="704F48"/>
                </a:solidFill>
                <a:latin typeface="Nanum Myeongjo Bold"/>
                <a:ea typeface="Nanum Myeongjo Bold"/>
              </a:rPr>
              <a:t>시연 or QnA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5291" y="7527566"/>
            <a:ext cx="8976045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 spc="14">
                <a:solidFill>
                  <a:srgbClr val="665653"/>
                </a:solidFill>
                <a:latin typeface="Source Han Sans KR Normal Bold"/>
                <a:ea typeface="Source Han Sans KR Normal Bold"/>
              </a:rPr>
              <a:t>개발한 게임 플레이 영상 감상 및 QnA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DAGDlSX6n7Y</dc:identifier>
  <dcterms:modified xsi:type="dcterms:W3CDTF">2011-08-01T06:04:30Z</dcterms:modified>
  <cp:revision>1</cp:revision>
  <dc:title>베이지색 테마의 사업계획서 프레젠테이션 </dc:title>
</cp:coreProperties>
</file>

<file path=docProps/thumbnail.jpeg>
</file>